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A758"/>
    <a:srgbClr val="B9CD9F"/>
    <a:srgbClr val="DBE5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4" autoAdjust="0"/>
    <p:restoredTop sz="94660"/>
  </p:normalViewPr>
  <p:slideViewPr>
    <p:cSldViewPr snapToGrid="0">
      <p:cViewPr>
        <p:scale>
          <a:sx n="119" d="100"/>
          <a:sy n="119" d="100"/>
        </p:scale>
        <p:origin x="102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EA0C-3762-4A1A-B889-464ED1D966D7}" type="datetimeFigureOut">
              <a:rPr lang="es-ES" smtClean="0"/>
              <a:t>18/02/2025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C48CC-4DE6-41BC-8552-84FF68688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823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EA0C-3762-4A1A-B889-464ED1D966D7}" type="datetimeFigureOut">
              <a:rPr lang="es-ES" smtClean="0"/>
              <a:t>18/02/2025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C48CC-4DE6-41BC-8552-84FF68688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1377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EA0C-3762-4A1A-B889-464ED1D966D7}" type="datetimeFigureOut">
              <a:rPr lang="es-ES" smtClean="0"/>
              <a:t>18/02/2025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C48CC-4DE6-41BC-8552-84FF68688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2260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EA0C-3762-4A1A-B889-464ED1D966D7}" type="datetimeFigureOut">
              <a:rPr lang="es-ES" smtClean="0"/>
              <a:t>18/02/2025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C48CC-4DE6-41BC-8552-84FF68688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365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EA0C-3762-4A1A-B889-464ED1D966D7}" type="datetimeFigureOut">
              <a:rPr lang="es-ES" smtClean="0"/>
              <a:t>18/02/2025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C48CC-4DE6-41BC-8552-84FF68688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216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EA0C-3762-4A1A-B889-464ED1D966D7}" type="datetimeFigureOut">
              <a:rPr lang="es-ES" smtClean="0"/>
              <a:t>18/02/2025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C48CC-4DE6-41BC-8552-84FF68688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7556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EA0C-3762-4A1A-B889-464ED1D966D7}" type="datetimeFigureOut">
              <a:rPr lang="es-ES" smtClean="0"/>
              <a:t>18/02/2025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C48CC-4DE6-41BC-8552-84FF68688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068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EA0C-3762-4A1A-B889-464ED1D966D7}" type="datetimeFigureOut">
              <a:rPr lang="es-ES" smtClean="0"/>
              <a:t>18/02/2025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C48CC-4DE6-41BC-8552-84FF68688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739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EA0C-3762-4A1A-B889-464ED1D966D7}" type="datetimeFigureOut">
              <a:rPr lang="es-ES" smtClean="0"/>
              <a:t>18/02/2025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C48CC-4DE6-41BC-8552-84FF68688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4152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EA0C-3762-4A1A-B889-464ED1D966D7}" type="datetimeFigureOut">
              <a:rPr lang="es-ES" smtClean="0"/>
              <a:t>18/02/2025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C48CC-4DE6-41BC-8552-84FF68688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6924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EA0C-3762-4A1A-B889-464ED1D966D7}" type="datetimeFigureOut">
              <a:rPr lang="es-ES" smtClean="0"/>
              <a:t>18/02/2025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C48CC-4DE6-41BC-8552-84FF68688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1699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8EA0C-3762-4A1A-B889-464ED1D966D7}" type="datetimeFigureOut">
              <a:rPr lang="es-ES" smtClean="0"/>
              <a:t>18/02/2025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C48CC-4DE6-41BC-8552-84FF686887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250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0" Type="http://schemas.microsoft.com/office/2007/relationships/hdphoto" Target="../media/hdphoto3.wdp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Imagen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940300"/>
          </a:xfrm>
          <a:prstGeom prst="rect">
            <a:avLst/>
          </a:prstGeom>
        </p:spPr>
      </p:pic>
      <p:pic>
        <p:nvPicPr>
          <p:cNvPr id="1026" name="Picture 2" descr="Plataforma Tecnológica Española de Eficiencia Energétic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76" y="5404306"/>
            <a:ext cx="4749800" cy="1352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Imagen 4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64259" y="6039331"/>
            <a:ext cx="4627649" cy="717070"/>
          </a:xfrm>
          <a:prstGeom prst="rect">
            <a:avLst/>
          </a:prstGeom>
        </p:spPr>
      </p:pic>
      <p:sp>
        <p:nvSpPr>
          <p:cNvPr id="46" name="Rectángulo 45"/>
          <p:cNvSpPr/>
          <p:nvPr/>
        </p:nvSpPr>
        <p:spPr>
          <a:xfrm>
            <a:off x="543838" y="794965"/>
            <a:ext cx="1110432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6000" b="1" kern="1400" spc="-50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¿Te atreves a lanzarnos un reto?</a:t>
            </a:r>
          </a:p>
        </p:txBody>
      </p:sp>
      <p:sp>
        <p:nvSpPr>
          <p:cNvPr id="47" name="Rectángulo 46"/>
          <p:cNvSpPr/>
          <p:nvPr/>
        </p:nvSpPr>
        <p:spPr>
          <a:xfrm>
            <a:off x="1408665" y="2452476"/>
            <a:ext cx="9374682" cy="15081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3200" b="1" u="sng" kern="1400" spc="-50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Nosotros nos atrevemos a resolverlo</a:t>
            </a:r>
          </a:p>
          <a:p>
            <a:pPr algn="ctr">
              <a:spcAft>
                <a:spcPts val="0"/>
              </a:spcAft>
            </a:pPr>
            <a:r>
              <a:rPr lang="es-ES" sz="3600" b="1" kern="1400" spc="-50" dirty="0">
                <a:solidFill>
                  <a:schemeClr val="bg1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0"/>
              </a:spcAft>
            </a:pPr>
            <a:r>
              <a:rPr lang="es-ES" sz="2400" b="1" kern="1400" spc="-50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Te lo contamos el </a:t>
            </a:r>
            <a:r>
              <a:rPr lang="es-ES" sz="2400" b="1" kern="1400" spc="-50" dirty="0" smtClean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18 </a:t>
            </a:r>
            <a:r>
              <a:rPr lang="es-ES" sz="2400" b="1" kern="1400" spc="-50" dirty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de marzo en las instalaciones de Fundación CARTIF</a:t>
            </a:r>
          </a:p>
        </p:txBody>
      </p:sp>
    </p:spTree>
    <p:extLst>
      <p:ext uri="{BB962C8B-B14F-4D97-AF65-F5344CB8AC3E}">
        <p14:creationId xmlns:p14="http://schemas.microsoft.com/office/powerpoint/2010/main" val="953714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grama de flujo: proceso alternativo 45">
            <a:extLst>
              <a:ext uri="{FF2B5EF4-FFF2-40B4-BE49-F238E27FC236}">
                <a16:creationId xmlns:a16="http://schemas.microsoft.com/office/drawing/2014/main" id="{452D8B7D-F09C-D509-C6AE-32EED89D540F}"/>
              </a:ext>
            </a:extLst>
          </p:cNvPr>
          <p:cNvSpPr/>
          <p:nvPr/>
        </p:nvSpPr>
        <p:spPr>
          <a:xfrm>
            <a:off x="3784373" y="5543532"/>
            <a:ext cx="2386576" cy="585361"/>
          </a:xfrm>
          <a:prstGeom prst="flowChartAlternateProcess">
            <a:avLst/>
          </a:prstGeom>
          <a:solidFill>
            <a:srgbClr val="DBE5CD"/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ES" sz="1050" b="1" dirty="0">
                <a:solidFill>
                  <a:srgbClr val="3F3F3F"/>
                </a:solidFill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Tecnología</a:t>
            </a:r>
          </a:p>
        </p:txBody>
      </p:sp>
      <p:sp>
        <p:nvSpPr>
          <p:cNvPr id="5" name="Diagrama de flujo: proceso alternativo 2">
            <a:extLst>
              <a:ext uri="{FF2B5EF4-FFF2-40B4-BE49-F238E27FC236}">
                <a16:creationId xmlns:a16="http://schemas.microsoft.com/office/drawing/2014/main" id="{2C420257-56B9-A77C-9418-3BE7CE23670E}"/>
              </a:ext>
            </a:extLst>
          </p:cNvPr>
          <p:cNvSpPr/>
          <p:nvPr/>
        </p:nvSpPr>
        <p:spPr>
          <a:xfrm>
            <a:off x="4522573" y="4779678"/>
            <a:ext cx="1998378" cy="585361"/>
          </a:xfrm>
          <a:prstGeom prst="flowChartAlternateProcess">
            <a:avLst/>
          </a:prstGeom>
          <a:solidFill>
            <a:srgbClr val="DBE5CD"/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ES" sz="1050" b="1" dirty="0">
                <a:solidFill>
                  <a:srgbClr val="3F3F3F"/>
                </a:solidFill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¿Experiencia en I+D?</a:t>
            </a:r>
          </a:p>
        </p:txBody>
      </p:sp>
      <p:sp>
        <p:nvSpPr>
          <p:cNvPr id="6" name="Diagrama de flujo: proceso alternativo 51">
            <a:extLst>
              <a:ext uri="{FF2B5EF4-FFF2-40B4-BE49-F238E27FC236}">
                <a16:creationId xmlns:a16="http://schemas.microsoft.com/office/drawing/2014/main" id="{6A8477C6-A1EC-A3B4-A49E-A66E2190FAB1}"/>
              </a:ext>
            </a:extLst>
          </p:cNvPr>
          <p:cNvSpPr/>
          <p:nvPr/>
        </p:nvSpPr>
        <p:spPr>
          <a:xfrm>
            <a:off x="4986456" y="3965992"/>
            <a:ext cx="1578853" cy="585362"/>
          </a:xfrm>
          <a:prstGeom prst="flowChartAlternateProcess">
            <a:avLst/>
          </a:prstGeom>
          <a:solidFill>
            <a:srgbClr val="DBE5CD"/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b="1" dirty="0">
                <a:solidFill>
                  <a:srgbClr val="3F3F3F"/>
                </a:solidFill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Nacional / Internacional</a:t>
            </a:r>
          </a:p>
        </p:txBody>
      </p:sp>
      <p:sp>
        <p:nvSpPr>
          <p:cNvPr id="7" name="Diagrama de flujo: proceso alternativo 50">
            <a:extLst>
              <a:ext uri="{FF2B5EF4-FFF2-40B4-BE49-F238E27FC236}">
                <a16:creationId xmlns:a16="http://schemas.microsoft.com/office/drawing/2014/main" id="{ABAB41FE-1A93-BBB3-493C-A8D2B02531F9}"/>
              </a:ext>
            </a:extLst>
          </p:cNvPr>
          <p:cNvSpPr/>
          <p:nvPr/>
        </p:nvSpPr>
        <p:spPr>
          <a:xfrm>
            <a:off x="5114456" y="3186669"/>
            <a:ext cx="1638648" cy="585362"/>
          </a:xfrm>
          <a:prstGeom prst="flowChartAlternateProcess">
            <a:avLst/>
          </a:prstGeom>
          <a:solidFill>
            <a:srgbClr val="DBE5CD"/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b="1" dirty="0">
                <a:solidFill>
                  <a:srgbClr val="3F3F3F"/>
                </a:solidFill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Sector de actuación</a:t>
            </a:r>
            <a:endParaRPr lang="es-ES" sz="1100" b="1" dirty="0">
              <a:solidFill>
                <a:srgbClr val="3F3F3F"/>
              </a:solidFill>
              <a:latin typeface="Open Sans Medium" pitchFamily="2" charset="0"/>
              <a:ea typeface="Open Sans Medium" pitchFamily="2" charset="0"/>
              <a:cs typeface="Open Sans Medium" pitchFamily="2" charset="0"/>
            </a:endParaRPr>
          </a:p>
        </p:txBody>
      </p:sp>
      <p:sp>
        <p:nvSpPr>
          <p:cNvPr id="8" name="Diagrama de flujo: proceso alternativo 12">
            <a:extLst>
              <a:ext uri="{FF2B5EF4-FFF2-40B4-BE49-F238E27FC236}">
                <a16:creationId xmlns:a16="http://schemas.microsoft.com/office/drawing/2014/main" id="{6E5E3E68-F718-2E1D-D644-52765762F825}"/>
              </a:ext>
            </a:extLst>
          </p:cNvPr>
          <p:cNvSpPr/>
          <p:nvPr/>
        </p:nvSpPr>
        <p:spPr>
          <a:xfrm>
            <a:off x="4589193" y="1591845"/>
            <a:ext cx="1892647" cy="585362"/>
          </a:xfrm>
          <a:prstGeom prst="flowChartAlternateProcess">
            <a:avLst/>
          </a:prstGeom>
          <a:solidFill>
            <a:srgbClr val="DBE5CD"/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b="1" dirty="0">
                <a:solidFill>
                  <a:srgbClr val="3F3F3F"/>
                </a:solidFill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Ubicación</a:t>
            </a:r>
          </a:p>
        </p:txBody>
      </p:sp>
      <p:sp>
        <p:nvSpPr>
          <p:cNvPr id="9" name="Diagrama de flujo: proceso alternativo 11">
            <a:extLst>
              <a:ext uri="{FF2B5EF4-FFF2-40B4-BE49-F238E27FC236}">
                <a16:creationId xmlns:a16="http://schemas.microsoft.com/office/drawing/2014/main" id="{64649478-2652-B5C5-8CDE-04FD5EAEFB65}"/>
              </a:ext>
            </a:extLst>
          </p:cNvPr>
          <p:cNvSpPr/>
          <p:nvPr/>
        </p:nvSpPr>
        <p:spPr>
          <a:xfrm>
            <a:off x="5107863" y="2403210"/>
            <a:ext cx="1638648" cy="585362"/>
          </a:xfrm>
          <a:prstGeom prst="flowChartAlternateProcess">
            <a:avLst/>
          </a:prstGeom>
          <a:solidFill>
            <a:srgbClr val="DBE5CD"/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b="1" dirty="0">
                <a:solidFill>
                  <a:srgbClr val="3F3F3F"/>
                </a:solidFill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Tamaño empresa</a:t>
            </a:r>
          </a:p>
        </p:txBody>
      </p:sp>
      <p:sp>
        <p:nvSpPr>
          <p:cNvPr id="10" name="Diagrama de flujo: proceso alternativo 10">
            <a:extLst>
              <a:ext uri="{FF2B5EF4-FFF2-40B4-BE49-F238E27FC236}">
                <a16:creationId xmlns:a16="http://schemas.microsoft.com/office/drawing/2014/main" id="{0B210E2E-5824-6943-3F42-9ACC0B47BA2A}"/>
              </a:ext>
            </a:extLst>
          </p:cNvPr>
          <p:cNvSpPr/>
          <p:nvPr/>
        </p:nvSpPr>
        <p:spPr>
          <a:xfrm>
            <a:off x="3910889" y="853434"/>
            <a:ext cx="2260060" cy="585362"/>
          </a:xfrm>
          <a:prstGeom prst="flowChartAlternateProcess">
            <a:avLst/>
          </a:prstGeom>
          <a:solidFill>
            <a:srgbClr val="DBE5CD"/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ES" sz="1100" b="1" dirty="0">
                <a:solidFill>
                  <a:srgbClr val="3F3F3F"/>
                </a:solidFill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Nombre Persona</a:t>
            </a:r>
            <a:endParaRPr lang="es-ES" sz="1050" b="1" dirty="0">
              <a:solidFill>
                <a:srgbClr val="3F3F3F"/>
              </a:solidFill>
              <a:latin typeface="Open Sans Medium" pitchFamily="2" charset="0"/>
              <a:ea typeface="Open Sans Medium" pitchFamily="2" charset="0"/>
              <a:cs typeface="Open Sans Medium" pitchFamily="2" charset="0"/>
            </a:endParaRPr>
          </a:p>
        </p:txBody>
      </p:sp>
      <p:sp>
        <p:nvSpPr>
          <p:cNvPr id="11" name="Diagrama de flujo: retraso 1">
            <a:extLst>
              <a:ext uri="{FF2B5EF4-FFF2-40B4-BE49-F238E27FC236}">
                <a16:creationId xmlns:a16="http://schemas.microsoft.com/office/drawing/2014/main" id="{53D81B58-DECB-95D8-FC08-23EB20079FC1}"/>
              </a:ext>
            </a:extLst>
          </p:cNvPr>
          <p:cNvSpPr/>
          <p:nvPr/>
        </p:nvSpPr>
        <p:spPr>
          <a:xfrm>
            <a:off x="0" y="849283"/>
            <a:ext cx="5272769" cy="5268780"/>
          </a:xfrm>
          <a:prstGeom prst="flowChartDelay">
            <a:avLst/>
          </a:prstGeom>
          <a:solidFill>
            <a:srgbClr val="86A75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 b="0" i="0" u="sng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ctr"/>
            <a:endParaRPr lang="es-ES" sz="2400" u="sng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endParaRPr lang="es-ES" sz="2400" u="sng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endParaRPr lang="es-ES" sz="2400" u="sng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endParaRPr lang="es-ES" sz="2400" u="sng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endParaRPr lang="es-ES" sz="2400" u="sng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endParaRPr lang="es-ES" sz="2400" u="sng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endParaRPr lang="es-ES" sz="2400" u="sng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endParaRPr lang="es-ES" sz="2400" u="sng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8326DE8-8C52-5E44-8836-7816C4773F81}"/>
              </a:ext>
            </a:extLst>
          </p:cNvPr>
          <p:cNvSpPr/>
          <p:nvPr/>
        </p:nvSpPr>
        <p:spPr>
          <a:xfrm>
            <a:off x="7206555" y="606516"/>
            <a:ext cx="4982092" cy="588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>
                <a:solidFill>
                  <a:srgbClr val="3F3F3F"/>
                </a:solidFill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Descripción del problema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2158B83-F0B9-FF0F-842B-B7B051514097}"/>
              </a:ext>
            </a:extLst>
          </p:cNvPr>
          <p:cNvSpPr/>
          <p:nvPr/>
        </p:nvSpPr>
        <p:spPr>
          <a:xfrm>
            <a:off x="7212732" y="3399343"/>
            <a:ext cx="4979268" cy="1345071"/>
          </a:xfrm>
          <a:prstGeom prst="rect">
            <a:avLst/>
          </a:prstGeom>
          <a:solidFill>
            <a:srgbClr val="DBE5C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s-ES" sz="1400" dirty="0" err="1">
                <a:solidFill>
                  <a:srgbClr val="3F3F3F"/>
                </a:solidFill>
                <a:latin typeface="Open Sans regular "/>
                <a:cs typeface="Arial"/>
              </a:rPr>
              <a:t>xxxxxxxxx</a:t>
            </a:r>
            <a:endParaRPr lang="es-ES" sz="1400" dirty="0">
              <a:solidFill>
                <a:srgbClr val="3F3F3F"/>
              </a:solidFill>
              <a:latin typeface="Open Sans regular "/>
              <a:cs typeface="Arial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E34118FA-152C-36FB-268D-9C53AB835571}"/>
              </a:ext>
            </a:extLst>
          </p:cNvPr>
          <p:cNvSpPr/>
          <p:nvPr/>
        </p:nvSpPr>
        <p:spPr>
          <a:xfrm>
            <a:off x="7212732" y="1194782"/>
            <a:ext cx="4979267" cy="15896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 err="1">
                <a:solidFill>
                  <a:srgbClr val="3F3F3F"/>
                </a:solidFill>
                <a:latin typeface="Open Sans regular "/>
                <a:cs typeface="Arial"/>
              </a:rPr>
              <a:t>xxxxxxxxx</a:t>
            </a:r>
            <a:endParaRPr lang="es-ES" sz="1400" dirty="0">
              <a:solidFill>
                <a:srgbClr val="3F3F3F"/>
              </a:solidFill>
              <a:latin typeface="Open Sans regular "/>
              <a:cs typeface="Arial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0E29A84A-BEAE-2B72-A33F-C08818D4A780}"/>
              </a:ext>
            </a:extLst>
          </p:cNvPr>
          <p:cNvSpPr/>
          <p:nvPr/>
        </p:nvSpPr>
        <p:spPr>
          <a:xfrm>
            <a:off x="7216368" y="2784466"/>
            <a:ext cx="4975225" cy="633734"/>
          </a:xfrm>
          <a:prstGeom prst="rect">
            <a:avLst/>
          </a:prstGeom>
          <a:solidFill>
            <a:srgbClr val="DBE5C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ES" sz="1200" b="1" dirty="0">
                <a:solidFill>
                  <a:srgbClr val="3F3F3F"/>
                </a:solidFill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Posible solución imaginada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367C16B8-FEA3-5AFE-0EA8-6EF4E937B444}"/>
              </a:ext>
            </a:extLst>
          </p:cNvPr>
          <p:cNvSpPr/>
          <p:nvPr/>
        </p:nvSpPr>
        <p:spPr>
          <a:xfrm>
            <a:off x="7216368" y="5278836"/>
            <a:ext cx="4975225" cy="1575375"/>
          </a:xfrm>
          <a:prstGeom prst="rect">
            <a:avLst/>
          </a:prstGeom>
          <a:solidFill>
            <a:srgbClr val="86A75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s-ES" sz="1400" dirty="0" err="1">
                <a:solidFill>
                  <a:schemeClr val="bg1"/>
                </a:solidFill>
                <a:latin typeface="Open Sans regular "/>
                <a:cs typeface="Arial"/>
              </a:rPr>
              <a:t>xxxxxxxxxx</a:t>
            </a:r>
            <a:endParaRPr lang="es-ES" sz="1400" dirty="0">
              <a:solidFill>
                <a:schemeClr val="bg1"/>
              </a:solidFill>
              <a:latin typeface="Open Sans regular "/>
              <a:cs typeface="Arial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843E40A4-BA93-B4D6-0502-38971793A12F}"/>
              </a:ext>
            </a:extLst>
          </p:cNvPr>
          <p:cNvSpPr/>
          <p:nvPr/>
        </p:nvSpPr>
        <p:spPr>
          <a:xfrm>
            <a:off x="7216368" y="4745063"/>
            <a:ext cx="4975226" cy="558485"/>
          </a:xfrm>
          <a:prstGeom prst="rect">
            <a:avLst/>
          </a:prstGeom>
          <a:solidFill>
            <a:srgbClr val="86A75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>
                <a:solidFill>
                  <a:schemeClr val="bg1"/>
                </a:solidFill>
                <a:latin typeface="Open Sans Medium" pitchFamily="2" charset="0"/>
                <a:ea typeface="Open Sans Medium" pitchFamily="2" charset="0"/>
                <a:cs typeface="Open Sans Medium" pitchFamily="2" charset="0"/>
              </a:rPr>
              <a:t>Líneas guía/restricciones</a:t>
            </a:r>
          </a:p>
        </p:txBody>
      </p:sp>
      <p:sp>
        <p:nvSpPr>
          <p:cNvPr id="39" name="Diagrama de flujo: proceso alternativo 54">
            <a:extLst>
              <a:ext uri="{FF2B5EF4-FFF2-40B4-BE49-F238E27FC236}">
                <a16:creationId xmlns:a16="http://schemas.microsoft.com/office/drawing/2014/main" id="{78357744-FF6B-8A24-1ED6-A4B25145BBCB}"/>
              </a:ext>
            </a:extLst>
          </p:cNvPr>
          <p:cNvSpPr/>
          <p:nvPr/>
        </p:nvSpPr>
        <p:spPr>
          <a:xfrm>
            <a:off x="0" y="0"/>
            <a:ext cx="12192000" cy="612502"/>
          </a:xfrm>
          <a:prstGeom prst="flowChartAlternateProcess">
            <a:avLst/>
          </a:prstGeom>
          <a:solidFill>
            <a:srgbClr val="B9CD9F"/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ES" sz="2800" b="1" dirty="0">
                <a:solidFill>
                  <a:schemeClr val="tx1"/>
                </a:solidFill>
                <a:latin typeface="Open Sans ExtraBold" pitchFamily="2" charset="0"/>
                <a:ea typeface="Open Sans ExtraBold" pitchFamily="2" charset="0"/>
                <a:cs typeface="Open Sans ExtraBold" pitchFamily="2" charset="0"/>
              </a:rPr>
              <a:t>Título del reto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95465101-CACA-0574-D383-8EEA804B0976}"/>
              </a:ext>
            </a:extLst>
          </p:cNvPr>
          <p:cNvSpPr txBox="1"/>
          <p:nvPr/>
        </p:nvSpPr>
        <p:spPr>
          <a:xfrm>
            <a:off x="60005" y="5145651"/>
            <a:ext cx="44869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i="0" u="sng" dirty="0">
                <a:solidFill>
                  <a:schemeClr val="bg1"/>
                </a:solidFill>
                <a:effectLst/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email de contacto</a:t>
            </a:r>
            <a:endParaRPr lang="fr-CA" sz="1600" b="1" dirty="0">
              <a:solidFill>
                <a:schemeClr val="bg1"/>
              </a:solidFill>
              <a:latin typeface="Open Sans Light" pitchFamily="2" charset="0"/>
              <a:ea typeface="Open Sans Light" pitchFamily="2" charset="0"/>
              <a:cs typeface="Open Sans Light" pitchFamily="2" charset="0"/>
            </a:endParaRPr>
          </a:p>
        </p:txBody>
      </p:sp>
      <p:sp>
        <p:nvSpPr>
          <p:cNvPr id="2" name="Elipse 1"/>
          <p:cNvSpPr/>
          <p:nvPr/>
        </p:nvSpPr>
        <p:spPr>
          <a:xfrm>
            <a:off x="711200" y="1614266"/>
            <a:ext cx="3199689" cy="311303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rPr>
              <a:t>Logo empresa</a:t>
            </a:r>
          </a:p>
        </p:txBody>
      </p:sp>
      <p:sp>
        <p:nvSpPr>
          <p:cNvPr id="76" name="Diagrama de flujo: proceso alternativo 45">
            <a:extLst>
              <a:ext uri="{FF2B5EF4-FFF2-40B4-BE49-F238E27FC236}">
                <a16:creationId xmlns:a16="http://schemas.microsoft.com/office/drawing/2014/main" id="{452D8B7D-F09C-D509-C6AE-32EED89D540F}"/>
              </a:ext>
            </a:extLst>
          </p:cNvPr>
          <p:cNvSpPr/>
          <p:nvPr/>
        </p:nvSpPr>
        <p:spPr>
          <a:xfrm>
            <a:off x="6320242" y="4781506"/>
            <a:ext cx="588296" cy="585361"/>
          </a:xfrm>
          <a:prstGeom prst="flowChartAlternateProcess">
            <a:avLst/>
          </a:prstGeom>
          <a:solidFill>
            <a:srgbClr val="86A758"/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s-ES" sz="1200" b="1" dirty="0">
              <a:solidFill>
                <a:srgbClr val="3F3F3F"/>
              </a:solidFill>
              <a:latin typeface="Michelin"/>
            </a:endParaRPr>
          </a:p>
        </p:txBody>
      </p:sp>
      <p:sp>
        <p:nvSpPr>
          <p:cNvPr id="77" name="Diagrama de flujo: proceso alternativo 45">
            <a:extLst>
              <a:ext uri="{FF2B5EF4-FFF2-40B4-BE49-F238E27FC236}">
                <a16:creationId xmlns:a16="http://schemas.microsoft.com/office/drawing/2014/main" id="{452D8B7D-F09C-D509-C6AE-32EED89D540F}"/>
              </a:ext>
            </a:extLst>
          </p:cNvPr>
          <p:cNvSpPr/>
          <p:nvPr/>
        </p:nvSpPr>
        <p:spPr>
          <a:xfrm>
            <a:off x="6008910" y="5543532"/>
            <a:ext cx="588296" cy="585361"/>
          </a:xfrm>
          <a:prstGeom prst="flowChartAlternateProcess">
            <a:avLst/>
          </a:prstGeom>
          <a:solidFill>
            <a:srgbClr val="86A758"/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s-ES" sz="1200" b="1" dirty="0">
              <a:solidFill>
                <a:srgbClr val="3F3F3F"/>
              </a:solidFill>
              <a:latin typeface="Michelin"/>
            </a:endParaRPr>
          </a:p>
        </p:txBody>
      </p:sp>
      <p:sp>
        <p:nvSpPr>
          <p:cNvPr id="78" name="Diagrama de flujo: proceso alternativo 45">
            <a:extLst>
              <a:ext uri="{FF2B5EF4-FFF2-40B4-BE49-F238E27FC236}">
                <a16:creationId xmlns:a16="http://schemas.microsoft.com/office/drawing/2014/main" id="{452D8B7D-F09C-D509-C6AE-32EED89D540F}"/>
              </a:ext>
            </a:extLst>
          </p:cNvPr>
          <p:cNvSpPr/>
          <p:nvPr/>
        </p:nvSpPr>
        <p:spPr>
          <a:xfrm>
            <a:off x="6452363" y="3950524"/>
            <a:ext cx="588296" cy="585361"/>
          </a:xfrm>
          <a:prstGeom prst="flowChartAlternateProcess">
            <a:avLst/>
          </a:prstGeom>
          <a:solidFill>
            <a:srgbClr val="86A758"/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s-ES" sz="1200" b="1" dirty="0">
              <a:solidFill>
                <a:srgbClr val="3F3F3F"/>
              </a:solidFill>
              <a:latin typeface="Michelin"/>
            </a:endParaRPr>
          </a:p>
        </p:txBody>
      </p:sp>
      <p:sp>
        <p:nvSpPr>
          <p:cNvPr id="79" name="Diagrama de flujo: proceso alternativo 45">
            <a:extLst>
              <a:ext uri="{FF2B5EF4-FFF2-40B4-BE49-F238E27FC236}">
                <a16:creationId xmlns:a16="http://schemas.microsoft.com/office/drawing/2014/main" id="{452D8B7D-F09C-D509-C6AE-32EED89D540F}"/>
              </a:ext>
            </a:extLst>
          </p:cNvPr>
          <p:cNvSpPr/>
          <p:nvPr/>
        </p:nvSpPr>
        <p:spPr>
          <a:xfrm>
            <a:off x="6614390" y="3181634"/>
            <a:ext cx="588296" cy="585361"/>
          </a:xfrm>
          <a:prstGeom prst="flowChartAlternateProcess">
            <a:avLst/>
          </a:prstGeom>
          <a:solidFill>
            <a:srgbClr val="86A758"/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s-ES" sz="1200" b="1" dirty="0">
              <a:solidFill>
                <a:srgbClr val="3F3F3F"/>
              </a:solidFill>
              <a:latin typeface="Michelin"/>
            </a:endParaRPr>
          </a:p>
        </p:txBody>
      </p:sp>
      <p:sp>
        <p:nvSpPr>
          <p:cNvPr id="80" name="Diagrama de flujo: proceso alternativo 45">
            <a:extLst>
              <a:ext uri="{FF2B5EF4-FFF2-40B4-BE49-F238E27FC236}">
                <a16:creationId xmlns:a16="http://schemas.microsoft.com/office/drawing/2014/main" id="{452D8B7D-F09C-D509-C6AE-32EED89D540F}"/>
              </a:ext>
            </a:extLst>
          </p:cNvPr>
          <p:cNvSpPr/>
          <p:nvPr/>
        </p:nvSpPr>
        <p:spPr>
          <a:xfrm>
            <a:off x="6565309" y="2402312"/>
            <a:ext cx="588296" cy="585361"/>
          </a:xfrm>
          <a:prstGeom prst="flowChartAlternateProcess">
            <a:avLst/>
          </a:prstGeom>
          <a:solidFill>
            <a:srgbClr val="86A758"/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s-ES" sz="1200" b="1" dirty="0">
              <a:solidFill>
                <a:srgbClr val="3F3F3F"/>
              </a:solidFill>
              <a:latin typeface="Michelin"/>
            </a:endParaRPr>
          </a:p>
        </p:txBody>
      </p:sp>
      <p:sp>
        <p:nvSpPr>
          <p:cNvPr id="81" name="Diagrama de flujo: proceso alternativo 45">
            <a:extLst>
              <a:ext uri="{FF2B5EF4-FFF2-40B4-BE49-F238E27FC236}">
                <a16:creationId xmlns:a16="http://schemas.microsoft.com/office/drawing/2014/main" id="{452D8B7D-F09C-D509-C6AE-32EED89D540F}"/>
              </a:ext>
            </a:extLst>
          </p:cNvPr>
          <p:cNvSpPr/>
          <p:nvPr/>
        </p:nvSpPr>
        <p:spPr>
          <a:xfrm>
            <a:off x="6226803" y="1591845"/>
            <a:ext cx="588296" cy="585361"/>
          </a:xfrm>
          <a:prstGeom prst="flowChartAlternateProcess">
            <a:avLst/>
          </a:prstGeom>
          <a:solidFill>
            <a:srgbClr val="86A758"/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s-ES" sz="1200" b="1" dirty="0">
              <a:solidFill>
                <a:srgbClr val="3F3F3F"/>
              </a:solidFill>
              <a:latin typeface="Michelin"/>
            </a:endParaRPr>
          </a:p>
        </p:txBody>
      </p:sp>
      <p:sp>
        <p:nvSpPr>
          <p:cNvPr id="82" name="Diagrama de flujo: proceso alternativo 45">
            <a:extLst>
              <a:ext uri="{FF2B5EF4-FFF2-40B4-BE49-F238E27FC236}">
                <a16:creationId xmlns:a16="http://schemas.microsoft.com/office/drawing/2014/main" id="{452D8B7D-F09C-D509-C6AE-32EED89D540F}"/>
              </a:ext>
            </a:extLst>
          </p:cNvPr>
          <p:cNvSpPr/>
          <p:nvPr/>
        </p:nvSpPr>
        <p:spPr>
          <a:xfrm>
            <a:off x="5803219" y="853435"/>
            <a:ext cx="588296" cy="585361"/>
          </a:xfrm>
          <a:prstGeom prst="flowChartAlternateProcess">
            <a:avLst/>
          </a:prstGeom>
          <a:solidFill>
            <a:srgbClr val="86A758"/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s-ES" sz="1200" b="1" dirty="0">
              <a:solidFill>
                <a:srgbClr val="3F3F3F"/>
              </a:solidFill>
              <a:latin typeface="Michelin"/>
            </a:endParaRPr>
          </a:p>
        </p:txBody>
      </p:sp>
      <p:pic>
        <p:nvPicPr>
          <p:cNvPr id="2050" name="Picture 2" descr="Descarga gratis del Icono Diseño plano de iconos de personas PNG |  FreeImag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582" y="868302"/>
            <a:ext cx="555625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lustración Vectorial De Un Signo De Navegación De Pasador De Ubicación Y  Un Puntero De Mapa Aislado En Un Fondo Blanco Vector PNG ,dibujos Negocio,  Contorno, Ilustración PNG y Vector para Descarg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0583" y1="47083" x2="50583" y2="470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485" y="1490359"/>
            <a:ext cx="782932" cy="782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cono fabrica 2_urbener | urben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156" y="2423570"/>
            <a:ext cx="556399" cy="55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cono de Sector Generic Blue | Freepik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7095" y="3207894"/>
            <a:ext cx="536769" cy="536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Tecnología bombilla idea - Iconos Ciencia y Tecnologi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4667" y1="79111" x2="54667" y2="79111"/>
                        <a14:foregroundMark x1="45778" y1="86222" x2="45778" y2="86222"/>
                        <a14:foregroundMark x1="48444" y1="79111" x2="48444" y2="79111"/>
                        <a14:foregroundMark x1="53778" y1="86667" x2="53778" y2="86667"/>
                        <a14:foregroundMark x1="53778" y1="86667" x2="55556" y2="84889"/>
                        <a14:foregroundMark x1="58222" y1="83111" x2="58222" y2="83111"/>
                        <a14:foregroundMark x1="76889" y1="69778" x2="76889" y2="69778"/>
                        <a14:foregroundMark x1="88889" y1="45333" x2="88889" y2="45333"/>
                        <a14:foregroundMark x1="78222" y1="17778" x2="78222" y2="17778"/>
                        <a14:foregroundMark x1="49778" y1="6667" x2="49778" y2="6667"/>
                        <a14:foregroundMark x1="21778" y1="17333" x2="21778" y2="17333"/>
                        <a14:foregroundMark x1="10667" y1="43556" x2="10667" y2="43556"/>
                        <a14:foregroundMark x1="21778" y1="70222" x2="21778" y2="70222"/>
                        <a14:foregroundMark x1="46222" y1="96889" x2="46222" y2="96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058" y="4744415"/>
            <a:ext cx="648838" cy="648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erramientas De Servicio Del Icono Del Vector. El Estilo Es El Símbolo  Plana Bicolor, Colores Azul Y Gris, Ángulos Redondeados, Fondo Blanco.  Ilustraciones svg, vectoriales, clip art vectorizado libre de derechos.  Image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100000">
                        <a14:foregroundMark x1="53778" y1="59778" x2="53778" y2="59778"/>
                        <a14:foregroundMark x1="67556" y1="58000" x2="67556" y2="58000"/>
                        <a14:foregroundMark x1="65778" y1="71556" x2="70222" y2="72000"/>
                        <a14:foregroundMark x1="79111" y1="71333" x2="79111" y2="71333"/>
                        <a14:foregroundMark x1="55778" y1="38667" x2="55778" y2="38667"/>
                        <a14:foregroundMark x1="61333" y1="41333" x2="61333" y2="41333"/>
                        <a14:foregroundMark x1="61111" y1="50667" x2="61111" y2="51333"/>
                        <a14:foregroundMark x1="61333" y1="54667" x2="61333" y2="56222"/>
                        <a14:foregroundMark x1="60000" y1="59778" x2="58444" y2="59556"/>
                        <a14:foregroundMark x1="33111" y1="49778" x2="33111" y2="49778"/>
                        <a14:foregroundMark x1="36000" y1="56000" x2="38444" y2="57333"/>
                        <a14:foregroundMark x1="44889" y1="62667" x2="50222" y2="63333"/>
                        <a14:foregroundMark x1="52889" y1="63556" x2="55333" y2="63333"/>
                        <a14:foregroundMark x1="74889" y1="89333" x2="74889" y2="89333"/>
                        <a14:foregroundMark x1="94000" y1="85111" x2="94000" y2="85111"/>
                        <a14:foregroundMark x1="89111" y1="76444" x2="89111" y2="76444"/>
                        <a14:foregroundMark x1="88667" y1="92667" x2="90000" y2="93333"/>
                        <a14:foregroundMark x1="92889" y1="92444" x2="92889" y2="92444"/>
                        <a14:foregroundMark x1="82000" y1="94444" x2="82000" y2="94444"/>
                        <a14:foregroundMark x1="75556" y1="85111" x2="75556" y2="85111"/>
                        <a14:foregroundMark x1="93778" y1="79556" x2="93778" y2="79556"/>
                        <a14:foregroundMark x1="91556" y1="77111" x2="91556" y2="77111"/>
                        <a14:foregroundMark x1="94889" y1="83111" x2="95111" y2="84000"/>
                        <a14:foregroundMark x1="95111" y1="86889" x2="94667" y2="87556"/>
                        <a14:foregroundMark x1="86000" y1="95111" x2="86000" y2="95111"/>
                        <a14:foregroundMark x1="29778" y1="42889" x2="29778" y2="42889"/>
                        <a14:foregroundMark x1="48889" y1="28222" x2="48889" y2="28222"/>
                        <a14:foregroundMark x1="52000" y1="32222" x2="52222" y2="32222"/>
                        <a14:foregroundMark x1="61333" y1="37111" x2="61333" y2="37111"/>
                        <a14:foregroundMark x1="57778" y1="33778" x2="57333" y2="33556"/>
                        <a14:foregroundMark x1="56222" y1="31333" x2="56222" y2="31333"/>
                        <a14:foregroundMark x1="47778" y1="30000" x2="47778" y2="30000"/>
                        <a14:foregroundMark x1="45556" y1="29111" x2="46000" y2="29333"/>
                        <a14:foregroundMark x1="46667" y1="30667" x2="47333" y2="31333"/>
                        <a14:foregroundMark x1="50000" y1="33333" x2="50444" y2="33333"/>
                        <a14:foregroundMark x1="59778" y1="42000" x2="59778" y2="42000"/>
                        <a14:foregroundMark x1="58889" y1="39556" x2="59111" y2="37778"/>
                        <a14:foregroundMark x1="60444" y1="34889" x2="61778" y2="34444"/>
                        <a14:foregroundMark x1="62667" y1="34000" x2="65556" y2="35556"/>
                        <a14:foregroundMark x1="66444" y1="42444" x2="66667" y2="42889"/>
                        <a14:foregroundMark x1="67333" y1="46222" x2="67111" y2="48444"/>
                        <a14:foregroundMark x1="66222" y1="50444" x2="64222" y2="52667"/>
                        <a14:foregroundMark x1="61778" y1="54000" x2="59778" y2="54667"/>
                        <a14:foregroundMark x1="57111" y1="55556" x2="56667" y2="5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543" y="5560816"/>
            <a:ext cx="538531" cy="538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Países - Iconos gratis de mapas y ubicación"/>
          <p:cNvPicPr>
            <a:picLocks noChangeAspect="1" noChangeArrowheads="1"/>
          </p:cNvPicPr>
          <p:nvPr/>
        </p:nvPicPr>
        <p:blipFill>
          <a:blip r:embed="rId11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5650" y="3917136"/>
            <a:ext cx="594907" cy="594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9798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63</Words>
  <Application>Microsoft Office PowerPoint</Application>
  <PresentationFormat>Panorámica</PresentationFormat>
  <Paragraphs>28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2" baseType="lpstr">
      <vt:lpstr>Arial</vt:lpstr>
      <vt:lpstr>Calibri</vt:lpstr>
      <vt:lpstr>Calibri Light</vt:lpstr>
      <vt:lpstr>Michelin</vt:lpstr>
      <vt:lpstr>Open Sans ExtraBold</vt:lpstr>
      <vt:lpstr>Open Sans Light</vt:lpstr>
      <vt:lpstr>Open Sans Medium</vt:lpstr>
      <vt:lpstr>Open Sans regular 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Borja Fernández Villar</dc:creator>
  <cp:lastModifiedBy>Borja Fernández Villar</cp:lastModifiedBy>
  <cp:revision>11</cp:revision>
  <dcterms:created xsi:type="dcterms:W3CDTF">2025-02-11T13:29:11Z</dcterms:created>
  <dcterms:modified xsi:type="dcterms:W3CDTF">2025-02-18T07:07:01Z</dcterms:modified>
</cp:coreProperties>
</file>